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D79B3B22-E199-4C69-827A-79454E5C036C}" type="datetimeFigureOut">
              <a:rPr lang="ru-RU" smtClean="0"/>
              <a:pPr/>
              <a:t>17.01.2013</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D9DDADF2-70F1-416E-A827-23EBB673264B}"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79B3B22-E199-4C69-827A-79454E5C036C}" type="datetimeFigureOut">
              <a:rPr lang="ru-RU" smtClean="0"/>
              <a:pPr/>
              <a:t>17.01.2013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9DDADF2-70F1-416E-A827-23EBB673264B}"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79B3B22-E199-4C69-827A-79454E5C036C}" type="datetimeFigureOut">
              <a:rPr lang="ru-RU" smtClean="0"/>
              <a:pPr/>
              <a:t>17.01.2013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9DDADF2-70F1-416E-A827-23EBB673264B}"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79B3B22-E199-4C69-827A-79454E5C036C}" type="datetimeFigureOut">
              <a:rPr lang="ru-RU" smtClean="0"/>
              <a:pPr/>
              <a:t>17.01.2013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9DDADF2-70F1-416E-A827-23EBB673264B}"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79B3B22-E199-4C69-827A-79454E5C036C}" type="datetimeFigureOut">
              <a:rPr lang="ru-RU" smtClean="0"/>
              <a:pPr/>
              <a:t>17.01.2013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D9DDADF2-70F1-416E-A827-23EBB673264B}"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79B3B22-E199-4C69-827A-79454E5C036C}" type="datetimeFigureOut">
              <a:rPr lang="ru-RU" smtClean="0"/>
              <a:pPr/>
              <a:t>17.01.2013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9DDADF2-70F1-416E-A827-23EBB673264B}"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79B3B22-E199-4C69-827A-79454E5C036C}" type="datetimeFigureOut">
              <a:rPr lang="ru-RU" smtClean="0"/>
              <a:pPr/>
              <a:t>17.01.2013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9DDADF2-70F1-416E-A827-23EBB673264B}"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79B3B22-E199-4C69-827A-79454E5C036C}" type="datetimeFigureOut">
              <a:rPr lang="ru-RU" smtClean="0"/>
              <a:pPr/>
              <a:t>17.01.2013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9DDADF2-70F1-416E-A827-23EBB673264B}"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9B3B22-E199-4C69-827A-79454E5C036C}" type="datetimeFigureOut">
              <a:rPr lang="ru-RU" smtClean="0"/>
              <a:pPr/>
              <a:t>17.01.2013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9DDADF2-70F1-416E-A827-23EBB673264B}"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79B3B22-E199-4C69-827A-79454E5C036C}" type="datetimeFigureOut">
              <a:rPr lang="ru-RU" smtClean="0"/>
              <a:pPr/>
              <a:t>17.01.2013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9DDADF2-70F1-416E-A827-23EBB673264B}"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79B3B22-E199-4C69-827A-79454E5C036C}" type="datetimeFigureOut">
              <a:rPr lang="ru-RU" smtClean="0"/>
              <a:pPr/>
              <a:t>17.01.2013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9DDADF2-70F1-416E-A827-23EBB673264B}"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rgbClr val="FF5050">
                <a:alpha val="58824"/>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79B3B22-E199-4C69-827A-79454E5C036C}" type="datetimeFigureOut">
              <a:rPr lang="ru-RU" smtClean="0"/>
              <a:pPr/>
              <a:t>17.01.2013</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9DDADF2-70F1-416E-A827-23EBB673264B}"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071678"/>
            <a:ext cx="8229600" cy="1828800"/>
          </a:xfrm>
        </p:spPr>
        <p:txBody>
          <a:bodyPr>
            <a:normAutofit fontScale="90000"/>
            <a:scene3d>
              <a:camera prst="orthographicFront"/>
              <a:lightRig rig="flat" dir="tl"/>
            </a:scene3d>
            <a:sp3d contourW="19050" prstMaterial="clear">
              <a:bevelT w="50800" h="50800"/>
              <a:contourClr>
                <a:schemeClr val="accent5">
                  <a:tint val="70000"/>
                  <a:satMod val="180000"/>
                  <a:alpha val="70000"/>
                </a:schemeClr>
              </a:contourClr>
            </a:sp3d>
          </a:bodyPr>
          <a:lstStyle/>
          <a:p>
            <a:r>
              <a:rPr lang="ru-RU" i="1" cap="none" dirty="0" smtClean="0">
                <a:ln/>
                <a:solidFill>
                  <a:schemeClr val="accent5">
                    <a:tint val="50000"/>
                    <a:satMod val="180000"/>
                  </a:schemeClr>
                </a:solidFill>
                <a:effectLst>
                  <a:glow rad="63500">
                    <a:schemeClr val="accent2">
                      <a:satMod val="175000"/>
                      <a:alpha val="40000"/>
                    </a:schemeClr>
                  </a:glow>
                </a:effectLst>
                <a:latin typeface="Georgia" pitchFamily="18" charset="0"/>
              </a:rPr>
              <a:t>Опасность пожара в быту и на производстве.</a:t>
            </a:r>
            <a:endParaRPr lang="ru-RU" i="1" cap="none" dirty="0">
              <a:ln/>
              <a:solidFill>
                <a:schemeClr val="accent5">
                  <a:tint val="50000"/>
                  <a:satMod val="180000"/>
                </a:schemeClr>
              </a:solidFill>
              <a:effectLst>
                <a:glow rad="63500">
                  <a:schemeClr val="accent2">
                    <a:satMod val="175000"/>
                    <a:alpha val="40000"/>
                  </a:schemeClr>
                </a:glow>
              </a:effectLst>
              <a:latin typeface="Georgia" pitchFamily="18" charset="0"/>
            </a:endParaRPr>
          </a:p>
        </p:txBody>
      </p:sp>
      <p:sp>
        <p:nvSpPr>
          <p:cNvPr id="4" name="Подзаголовок 3"/>
          <p:cNvSpPr>
            <a:spLocks noGrp="1"/>
          </p:cNvSpPr>
          <p:nvPr>
            <p:ph type="subTitle" idx="1"/>
          </p:nvPr>
        </p:nvSpPr>
        <p:spPr/>
        <p:txBody>
          <a:bodyPr/>
          <a:lstStyle/>
          <a:p>
            <a:endParaRPr lang="ru-RU"/>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84" y="1785926"/>
            <a:ext cx="8229600" cy="4709160"/>
          </a:xfrm>
        </p:spPr>
        <p:txBody>
          <a:bodyPr>
            <a:normAutofit/>
            <a:scene3d>
              <a:camera prst="perspectiveBelow"/>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8" algn="ctr">
              <a:buNone/>
            </a:pPr>
            <a:r>
              <a:rPr lang="ru-RU" sz="7200" b="1" i="1" dirty="0" smtClean="0">
                <a:ln/>
                <a:solidFill>
                  <a:schemeClr val="accent3"/>
                </a:solidFill>
                <a:effectLst>
                  <a:glow rad="228600">
                    <a:schemeClr val="accent3">
                      <a:satMod val="175000"/>
                      <a:alpha val="40000"/>
                    </a:schemeClr>
                  </a:glow>
                  <a:reflection blurRad="6350" stA="55000" endA="50" endPos="85000" dir="5400000" sy="-100000" algn="bl" rotWithShape="0"/>
                </a:effectLst>
                <a:latin typeface="Georgia" pitchFamily="18" charset="0"/>
              </a:rPr>
              <a:t>Спасибо за просмотр!</a:t>
            </a:r>
            <a:endParaRPr lang="ru-RU" sz="7200" b="1" i="1" dirty="0">
              <a:ln/>
              <a:solidFill>
                <a:schemeClr val="accent3"/>
              </a:solidFill>
              <a:effectLst>
                <a:glow rad="228600">
                  <a:schemeClr val="accent3">
                    <a:satMod val="175000"/>
                    <a:alpha val="40000"/>
                  </a:schemeClr>
                </a:glow>
                <a:reflection blurRad="6350" stA="55000" endA="50" endPos="85000" dir="5400000" sy="-100000" algn="bl" rotWithShape="0"/>
              </a:effectLst>
              <a:latin typeface="Georgia"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i="1" dirty="0" smtClean="0">
                <a:ln/>
                <a:solidFill>
                  <a:schemeClr val="accent5">
                    <a:tint val="50000"/>
                    <a:satMod val="180000"/>
                  </a:schemeClr>
                </a:solidFill>
                <a:effectLst>
                  <a:glow rad="63500">
                    <a:schemeClr val="accent2">
                      <a:satMod val="175000"/>
                      <a:alpha val="40000"/>
                    </a:schemeClr>
                  </a:glow>
                </a:effectLst>
                <a:latin typeface="Georgia" pitchFamily="18" charset="0"/>
              </a:rPr>
              <a:t>Пожар.</a:t>
            </a:r>
            <a:endParaRPr lang="ru-RU" dirty="0">
              <a:effectLs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928662" y="1428736"/>
            <a:ext cx="2819403" cy="2114552"/>
          </a:xfrm>
          <a:prstGeom prst="rect">
            <a:avLst/>
          </a:prstGeom>
          <a:ln>
            <a:noFill/>
          </a:ln>
          <a:effectLst>
            <a:softEdge rad="112500"/>
          </a:effectLst>
        </p:spPr>
      </p:pic>
      <p:pic>
        <p:nvPicPr>
          <p:cNvPr id="1027" name="Picture 3"/>
          <p:cNvPicPr>
            <a:picLocks noChangeAspect="1" noChangeArrowheads="1"/>
          </p:cNvPicPr>
          <p:nvPr/>
        </p:nvPicPr>
        <p:blipFill>
          <a:blip r:embed="rId3" cstate="print"/>
          <a:srcRect/>
          <a:stretch>
            <a:fillRect/>
          </a:stretch>
        </p:blipFill>
        <p:spPr bwMode="auto">
          <a:xfrm>
            <a:off x="4214810" y="1571612"/>
            <a:ext cx="3214710" cy="1928826"/>
          </a:xfrm>
          <a:prstGeom prst="rect">
            <a:avLst/>
          </a:prstGeom>
          <a:ln>
            <a:noFill/>
          </a:ln>
          <a:effectLst>
            <a:softEdge rad="112500"/>
          </a:effectLst>
        </p:spPr>
      </p:pic>
      <p:pic>
        <p:nvPicPr>
          <p:cNvPr id="1028" name="Picture 4"/>
          <p:cNvPicPr>
            <a:picLocks noChangeAspect="1" noChangeArrowheads="1"/>
          </p:cNvPicPr>
          <p:nvPr/>
        </p:nvPicPr>
        <p:blipFill>
          <a:blip r:embed="rId4" cstate="print"/>
          <a:srcRect/>
          <a:stretch>
            <a:fillRect/>
          </a:stretch>
        </p:blipFill>
        <p:spPr bwMode="auto">
          <a:xfrm>
            <a:off x="785786" y="4143380"/>
            <a:ext cx="2678925" cy="2143140"/>
          </a:xfrm>
          <a:prstGeom prst="rect">
            <a:avLst/>
          </a:prstGeom>
          <a:ln>
            <a:noFill/>
          </a:ln>
          <a:effectLst>
            <a:softEdge rad="112500"/>
          </a:effectLst>
        </p:spPr>
      </p:pic>
      <p:pic>
        <p:nvPicPr>
          <p:cNvPr id="1029" name="Picture 5"/>
          <p:cNvPicPr>
            <a:picLocks noChangeAspect="1" noChangeArrowheads="1"/>
          </p:cNvPicPr>
          <p:nvPr/>
        </p:nvPicPr>
        <p:blipFill>
          <a:blip r:embed="rId5" cstate="print"/>
          <a:srcRect/>
          <a:stretch>
            <a:fillRect/>
          </a:stretch>
        </p:blipFill>
        <p:spPr bwMode="auto">
          <a:xfrm>
            <a:off x="5072066" y="4143380"/>
            <a:ext cx="2857520" cy="214314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5500694" y="4000504"/>
            <a:ext cx="2786082" cy="307777"/>
          </a:xfrm>
          <a:prstGeom prst="rect">
            <a:avLst/>
          </a:prstGeom>
        </p:spPr>
        <p:txBody>
          <a:bodyPr wrap="square">
            <a:spAutoFit/>
          </a:bodyPr>
          <a:lstStyle/>
          <a:p>
            <a:pPr>
              <a:buFont typeface="Wingdings" pitchFamily="2" charset="2"/>
              <a:buChar char="Ø"/>
            </a:pPr>
            <a:endParaRPr lang="ru-RU" sz="1400" dirty="0" smtClean="0">
              <a:solidFill>
                <a:schemeClr val="bg1"/>
              </a:solidFill>
            </a:endParaRPr>
          </a:p>
        </p:txBody>
      </p:sp>
      <p:sp>
        <p:nvSpPr>
          <p:cNvPr id="13" name="Заголовок 12"/>
          <p:cNvSpPr>
            <a:spLocks noGrp="1"/>
          </p:cNvSpPr>
          <p:nvPr>
            <p:ph type="title"/>
          </p:nvPr>
        </p:nvSpPr>
        <p:spPr/>
        <p:txBody>
          <a:bodyPr>
            <a:normAutofit fontScale="90000"/>
          </a:bodyPr>
          <a:lstStyle/>
          <a:p>
            <a:r>
              <a:rPr lang="ru-RU" sz="4400" i="1" dirty="0" smtClean="0">
                <a:ln/>
                <a:solidFill>
                  <a:schemeClr val="accent5">
                    <a:tint val="50000"/>
                    <a:satMod val="180000"/>
                  </a:schemeClr>
                </a:solidFill>
                <a:effectLst>
                  <a:glow rad="63500">
                    <a:schemeClr val="accent2">
                      <a:satMod val="175000"/>
                      <a:alpha val="40000"/>
                    </a:schemeClr>
                  </a:glow>
                </a:effectLst>
                <a:latin typeface="Georgia" pitchFamily="18" charset="0"/>
              </a:rPr>
              <a:t>Причины возникновения пожаров. </a:t>
            </a:r>
            <a:endParaRPr lang="ru-RU" dirty="0"/>
          </a:p>
        </p:txBody>
      </p:sp>
      <p:pic>
        <p:nvPicPr>
          <p:cNvPr id="14" name="Picture 4" descr="{C43DB873-339F-4F48-BB4E-E77C6FF00722}"/>
          <p:cNvPicPr>
            <a:picLocks noChangeAspect="1" noChangeArrowheads="1"/>
          </p:cNvPicPr>
          <p:nvPr/>
        </p:nvPicPr>
        <p:blipFill>
          <a:blip r:embed="rId2" cstate="print"/>
          <a:srcRect/>
          <a:stretch>
            <a:fillRect/>
          </a:stretch>
        </p:blipFill>
        <p:spPr bwMode="auto">
          <a:xfrm>
            <a:off x="5214942" y="1643050"/>
            <a:ext cx="3429024" cy="2857520"/>
          </a:xfrm>
          <a:prstGeom prst="rect">
            <a:avLst/>
          </a:prstGeom>
          <a:ln>
            <a:noFill/>
          </a:ln>
          <a:effectLst>
            <a:softEdge rad="112500"/>
          </a:effectLst>
        </p:spPr>
      </p:pic>
      <p:sp>
        <p:nvSpPr>
          <p:cNvPr id="18" name="Прямоугольник 17"/>
          <p:cNvSpPr/>
          <p:nvPr/>
        </p:nvSpPr>
        <p:spPr>
          <a:xfrm>
            <a:off x="214282" y="1857364"/>
            <a:ext cx="4572000" cy="2308324"/>
          </a:xfrm>
          <a:prstGeom prst="rect">
            <a:avLst/>
          </a:prstGeom>
        </p:spPr>
        <p:txBody>
          <a:bodyPr>
            <a:spAutoFit/>
          </a:bodyPr>
          <a:lstStyle/>
          <a:p>
            <a:pPr>
              <a:buNone/>
            </a:pPr>
            <a:r>
              <a:rPr lang="ru-RU" b="1" i="1" dirty="0" smtClean="0">
                <a:solidFill>
                  <a:schemeClr val="bg1"/>
                </a:solidFill>
              </a:rPr>
              <a:t>В жилых и общественных зданиях </a:t>
            </a:r>
          </a:p>
          <a:p>
            <a:pPr>
              <a:buNone/>
            </a:pPr>
            <a:r>
              <a:rPr lang="ru-RU" dirty="0" smtClean="0">
                <a:solidFill>
                  <a:schemeClr val="bg1"/>
                </a:solidFill>
              </a:rPr>
              <a:t>   Неисправность электросети и электроприборов, </a:t>
            </a:r>
          </a:p>
          <a:p>
            <a:pPr>
              <a:buNone/>
            </a:pPr>
            <a:r>
              <a:rPr lang="ru-RU" dirty="0" smtClean="0">
                <a:solidFill>
                  <a:schemeClr val="bg1"/>
                </a:solidFill>
              </a:rPr>
              <a:t>утечка газа, </a:t>
            </a:r>
          </a:p>
          <a:p>
            <a:pPr>
              <a:buNone/>
            </a:pPr>
            <a:r>
              <a:rPr lang="ru-RU" dirty="0" smtClean="0">
                <a:solidFill>
                  <a:schemeClr val="bg1"/>
                </a:solidFill>
              </a:rPr>
              <a:t>возгорание электроприборов, </a:t>
            </a:r>
          </a:p>
          <a:p>
            <a:pPr>
              <a:buNone/>
            </a:pPr>
            <a:r>
              <a:rPr lang="ru-RU" dirty="0" smtClean="0">
                <a:solidFill>
                  <a:schemeClr val="bg1"/>
                </a:solidFill>
              </a:rPr>
              <a:t>неосторожное обращение с огнем,</a:t>
            </a:r>
          </a:p>
          <a:p>
            <a:pPr>
              <a:buNone/>
            </a:pPr>
            <a:r>
              <a:rPr lang="ru-RU" dirty="0" smtClean="0">
                <a:solidFill>
                  <a:schemeClr val="bg1"/>
                </a:solidFill>
              </a:rPr>
              <a:t> использование неисправных приборов, выброс горящей золы вблизи строения.</a:t>
            </a:r>
          </a:p>
        </p:txBody>
      </p:sp>
      <p:sp>
        <p:nvSpPr>
          <p:cNvPr id="20" name="Прямоугольник 19"/>
          <p:cNvSpPr/>
          <p:nvPr/>
        </p:nvSpPr>
        <p:spPr>
          <a:xfrm>
            <a:off x="214282" y="4500570"/>
            <a:ext cx="4572000" cy="1754326"/>
          </a:xfrm>
          <a:prstGeom prst="rect">
            <a:avLst/>
          </a:prstGeom>
        </p:spPr>
        <p:txBody>
          <a:bodyPr>
            <a:spAutoFit/>
          </a:bodyPr>
          <a:lstStyle/>
          <a:p>
            <a:pPr>
              <a:buNone/>
            </a:pPr>
            <a:r>
              <a:rPr lang="ru-RU" b="1" i="1" dirty="0" smtClean="0">
                <a:solidFill>
                  <a:schemeClr val="bg1"/>
                </a:solidFill>
              </a:rPr>
              <a:t>На промышленных предприятиях.</a:t>
            </a:r>
          </a:p>
          <a:p>
            <a:pPr>
              <a:buNone/>
            </a:pPr>
            <a:r>
              <a:rPr lang="ru-RU" dirty="0" smtClean="0">
                <a:solidFill>
                  <a:schemeClr val="bg1"/>
                </a:solidFill>
              </a:rPr>
              <a:t>  Нарушения, допущенные при проектировании и строительстве зданий и сооружений, нарушение правил пожарной безопасности, использование неисправных приборов.</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5357818" y="1500174"/>
            <a:ext cx="3643338" cy="3929090"/>
          </a:xfrm>
          <a:prstGeom prst="rect">
            <a:avLst/>
          </a:prstGeom>
          <a:ln>
            <a:noFill/>
          </a:ln>
          <a:effectLst>
            <a:softEdge rad="112500"/>
          </a:effectLst>
        </p:spPr>
      </p:pic>
      <p:sp>
        <p:nvSpPr>
          <p:cNvPr id="8" name="Автофигура 6"/>
          <p:cNvSpPr txBox="1">
            <a:spLocks noChangeArrowheads="1"/>
          </p:cNvSpPr>
          <p:nvPr/>
        </p:nvSpPr>
        <p:spPr bwMode="auto">
          <a:xfrm>
            <a:off x="1714480" y="428604"/>
            <a:ext cx="2543164" cy="1471610"/>
          </a:xfrm>
          <a:prstGeom prst="bevel">
            <a:avLst>
              <a:gd name="adj" fmla="val 12500"/>
            </a:avLst>
          </a:prstGeom>
          <a:solidFill>
            <a:srgbClr val="FFFF00"/>
          </a:solidFill>
          <a:ln w="28575">
            <a:solidFill>
              <a:srgbClr val="D15941"/>
            </a:solidFill>
            <a:miter lim="800000"/>
            <a:headEnd/>
            <a:tailEnd/>
          </a:ln>
          <a:effectLst/>
        </p:spPr>
        <p:txBody>
          <a:bodyPr vert="horz" anchor="ctr">
            <a:no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ru-RU" sz="1800" b="0" i="0" u="none" strike="noStrike" kern="1200" cap="none" spc="0" normalizeH="0" baseline="0" noProof="0" dirty="0" smtClean="0">
                <a:ln>
                  <a:noFill/>
                </a:ln>
                <a:solidFill>
                  <a:srgbClr val="000000"/>
                </a:solidFill>
                <a:effectLst/>
                <a:uLnTx/>
                <a:uFillTx/>
                <a:latin typeface="Arial" pitchFamily="34" charset="0"/>
                <a:ea typeface="+mn-ea"/>
                <a:cs typeface="+mn-cs"/>
              </a:rPr>
              <a:t>   Поражающие факторы пожара.</a:t>
            </a:r>
            <a:endParaRPr kumimoji="0" lang="ru-RU"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 name="Автофигура 11"/>
          <p:cNvSpPr>
            <a:spLocks noChangeArrowheads="1"/>
          </p:cNvSpPr>
          <p:nvPr/>
        </p:nvSpPr>
        <p:spPr bwMode="auto">
          <a:xfrm>
            <a:off x="3428992" y="2143116"/>
            <a:ext cx="1857388" cy="1295401"/>
          </a:xfrm>
          <a:prstGeom prst="foldedCorner">
            <a:avLst>
              <a:gd name="adj" fmla="val 12500"/>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2857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xmlns:mc="http://schemas.openxmlformats.org/markup-compatibility/2006" val="808080" mc:Ignorable=""/>
                  </a:outerShdw>
                </a:effectLst>
              </a14:hiddenEffects>
            </a:ext>
          </a:extLst>
        </p:spPr>
        <p:txBody>
          <a:bodyPr anchor="ctr"/>
          <a:lstStyle/>
          <a:p>
            <a:pPr algn="ctr">
              <a:defRPr/>
            </a:pPr>
            <a:r>
              <a:rPr lang="ru-RU" sz="1600" b="1" dirty="0">
                <a:solidFill>
                  <a:srgbClr val="000000"/>
                </a:solidFill>
                <a:latin typeface="Times New Roman" pitchFamily="18" charset="0"/>
              </a:rPr>
              <a:t>Высокая температура в результате интенсивного</a:t>
            </a:r>
          </a:p>
          <a:p>
            <a:pPr algn="ctr">
              <a:defRPr/>
            </a:pPr>
            <a:r>
              <a:rPr lang="ru-RU" sz="1600" b="1" dirty="0">
                <a:solidFill>
                  <a:srgbClr val="000000"/>
                </a:solidFill>
                <a:latin typeface="Times New Roman" pitchFamily="18" charset="0"/>
              </a:rPr>
              <a:t>тепловыделения</a:t>
            </a:r>
          </a:p>
        </p:txBody>
      </p:sp>
      <p:sp>
        <p:nvSpPr>
          <p:cNvPr id="11" name="Автофигура 7"/>
          <p:cNvSpPr>
            <a:spLocks noChangeArrowheads="1"/>
          </p:cNvSpPr>
          <p:nvPr/>
        </p:nvSpPr>
        <p:spPr bwMode="auto">
          <a:xfrm>
            <a:off x="142844" y="3571876"/>
            <a:ext cx="1928794" cy="1141413"/>
          </a:xfrm>
          <a:prstGeom prst="foldedCorner">
            <a:avLst>
              <a:gd name="adj" fmla="val 12500"/>
            </a:avLst>
          </a:prstGeom>
          <a:gradFill rotWithShape="1">
            <a:gsLst>
              <a:gs pos="0">
                <a:srgbClr val="765E76"/>
              </a:gs>
              <a:gs pos="50000">
                <a:srgbClr val="FFCCFF"/>
              </a:gs>
              <a:gs pos="100000">
                <a:srgbClr val="765E76"/>
              </a:gs>
            </a:gsLst>
            <a:lin ang="5400000" scaled="1"/>
          </a:gradFill>
          <a:ln w="28575">
            <a:solidFill>
              <a:srgbClr val="000000"/>
            </a:solidFill>
            <a:round/>
            <a:headEnd/>
            <a:tailEnd/>
          </a:ln>
          <a:effectLst/>
        </p:spPr>
        <p:txBody>
          <a:bodyPr anchor="ctr"/>
          <a:lstStyle/>
          <a:p>
            <a:pPr algn="ctr"/>
            <a:r>
              <a:rPr lang="ru-RU" sz="1600" b="1" dirty="0">
                <a:solidFill>
                  <a:srgbClr val="000000"/>
                </a:solidFill>
                <a:latin typeface="Times New Roman" pitchFamily="18" charset="0"/>
              </a:rPr>
              <a:t>Большое количество тепла, выделяемого в зоне горения</a:t>
            </a:r>
          </a:p>
        </p:txBody>
      </p:sp>
      <p:sp>
        <p:nvSpPr>
          <p:cNvPr id="12" name="Автофигура 9"/>
          <p:cNvSpPr>
            <a:spLocks noChangeArrowheads="1"/>
          </p:cNvSpPr>
          <p:nvPr/>
        </p:nvSpPr>
        <p:spPr bwMode="auto">
          <a:xfrm>
            <a:off x="1428728" y="5214950"/>
            <a:ext cx="2881312" cy="892175"/>
          </a:xfrm>
          <a:prstGeom prst="foldedCorner">
            <a:avLst>
              <a:gd name="adj" fmla="val 12500"/>
            </a:avLst>
          </a:prstGeom>
          <a:gradFill rotWithShape="1">
            <a:gsLst>
              <a:gs pos="0">
                <a:srgbClr val="007676"/>
              </a:gs>
              <a:gs pos="100000">
                <a:srgbClr val="00FFFF"/>
              </a:gs>
            </a:gsLst>
            <a:path path="rect">
              <a:fillToRect l="50000" t="50000" r="50000" b="50000"/>
            </a:path>
          </a:gradFill>
          <a:ln w="28575">
            <a:solidFill>
              <a:srgbClr val="000000"/>
            </a:solidFill>
            <a:round/>
            <a:headEnd/>
            <a:tailEnd/>
          </a:ln>
          <a:effectLst/>
        </p:spPr>
        <p:txBody>
          <a:bodyPr anchor="ctr"/>
          <a:lstStyle/>
          <a:p>
            <a:pPr algn="ctr"/>
            <a:r>
              <a:rPr lang="ru-RU" sz="1600" b="1" dirty="0">
                <a:solidFill>
                  <a:srgbClr val="000000"/>
                </a:solidFill>
                <a:latin typeface="Times New Roman" pitchFamily="18" charset="0"/>
              </a:rPr>
              <a:t>Потеря видимости</a:t>
            </a:r>
          </a:p>
          <a:p>
            <a:pPr algn="ctr"/>
            <a:r>
              <a:rPr lang="ru-RU" sz="1600" b="1" dirty="0">
                <a:solidFill>
                  <a:srgbClr val="000000"/>
                </a:solidFill>
                <a:latin typeface="Times New Roman" pitchFamily="18" charset="0"/>
              </a:rPr>
              <a:t>вследствие задымления</a:t>
            </a:r>
            <a:endParaRPr lang="ru-RU" sz="1600" dirty="0">
              <a:solidFill>
                <a:srgbClr val="000000"/>
              </a:solidFill>
              <a:latin typeface="Times New Roman" pitchFamily="18" charset="0"/>
            </a:endParaRPr>
          </a:p>
        </p:txBody>
      </p:sp>
      <p:sp>
        <p:nvSpPr>
          <p:cNvPr id="13" name="Автофигура 10"/>
          <p:cNvSpPr>
            <a:spLocks noChangeArrowheads="1"/>
          </p:cNvSpPr>
          <p:nvPr/>
        </p:nvSpPr>
        <p:spPr bwMode="auto">
          <a:xfrm>
            <a:off x="214282" y="2071678"/>
            <a:ext cx="1571603" cy="1077914"/>
          </a:xfrm>
          <a:prstGeom prst="foldedCorner">
            <a:avLst>
              <a:gd name="adj" fmla="val 12500"/>
            </a:avLst>
          </a:prstGeom>
          <a:gradFill rotWithShape="1">
            <a:gsLst>
              <a:gs pos="0">
                <a:srgbClr val="477618"/>
              </a:gs>
              <a:gs pos="100000">
                <a:srgbClr val="99FF33"/>
              </a:gs>
            </a:gsLst>
            <a:path path="rect">
              <a:fillToRect l="50000" t="50000" r="50000" b="50000"/>
            </a:path>
          </a:gradFill>
          <a:ln w="28575">
            <a:solidFill>
              <a:srgbClr val="000000"/>
            </a:solidFill>
            <a:round/>
            <a:headEnd/>
            <a:tailEnd/>
          </a:ln>
          <a:effectLst/>
        </p:spPr>
        <p:txBody>
          <a:bodyPr anchor="ctr"/>
          <a:lstStyle/>
          <a:p>
            <a:pPr algn="ctr"/>
            <a:r>
              <a:rPr lang="ru-RU" sz="1600" b="1" dirty="0">
                <a:solidFill>
                  <a:srgbClr val="000000"/>
                </a:solidFill>
                <a:latin typeface="Times New Roman" pitchFamily="18" charset="0"/>
              </a:rPr>
              <a:t>Значительное понижение</a:t>
            </a:r>
          </a:p>
          <a:p>
            <a:pPr algn="ctr"/>
            <a:r>
              <a:rPr lang="ru-RU" sz="1600" b="1" dirty="0">
                <a:solidFill>
                  <a:srgbClr val="000000"/>
                </a:solidFill>
                <a:latin typeface="Times New Roman" pitchFamily="18" charset="0"/>
              </a:rPr>
              <a:t>концентрации кислорода</a:t>
            </a:r>
            <a:endParaRPr lang="ru-RU" sz="1600" dirty="0">
              <a:solidFill>
                <a:srgbClr val="000000"/>
              </a:solidFill>
              <a:latin typeface="Times New Roman" pitchFamily="18" charset="0"/>
            </a:endParaRPr>
          </a:p>
        </p:txBody>
      </p:sp>
      <p:sp>
        <p:nvSpPr>
          <p:cNvPr id="14" name="Автофигура 8"/>
          <p:cNvSpPr>
            <a:spLocks noChangeArrowheads="1"/>
          </p:cNvSpPr>
          <p:nvPr/>
        </p:nvSpPr>
        <p:spPr bwMode="auto">
          <a:xfrm>
            <a:off x="2857488" y="3714752"/>
            <a:ext cx="1914551" cy="1152525"/>
          </a:xfrm>
          <a:prstGeom prst="foldedCorner">
            <a:avLst>
              <a:gd name="adj" fmla="val 12500"/>
            </a:avLst>
          </a:prstGeom>
          <a:gradFill rotWithShape="1">
            <a:gsLst>
              <a:gs pos="0">
                <a:srgbClr val="61291E"/>
              </a:gs>
              <a:gs pos="100000">
                <a:srgbClr val="D15941"/>
              </a:gs>
            </a:gsLst>
            <a:path path="rect">
              <a:fillToRect l="50000" t="50000" r="50000" b="50000"/>
            </a:path>
          </a:gradFill>
          <a:ln w="28575">
            <a:solidFill>
              <a:srgbClr val="000000"/>
            </a:solidFill>
            <a:round/>
            <a:headEnd/>
            <a:tailEnd/>
          </a:ln>
          <a:effectLst/>
        </p:spPr>
        <p:txBody>
          <a:bodyPr anchor="ctr"/>
          <a:lstStyle/>
          <a:p>
            <a:pPr algn="ctr"/>
            <a:r>
              <a:rPr lang="ru-RU" sz="1600" b="1" dirty="0">
                <a:latin typeface="Times New Roman" pitchFamily="18" charset="0"/>
              </a:rPr>
              <a:t>Высокая токсичность</a:t>
            </a:r>
          </a:p>
          <a:p>
            <a:pPr algn="ctr"/>
            <a:r>
              <a:rPr lang="ru-RU" sz="1600" b="1" dirty="0">
                <a:latin typeface="Times New Roman" pitchFamily="18" charset="0"/>
              </a:rPr>
              <a:t>продуктов горения</a:t>
            </a:r>
          </a:p>
        </p:txBody>
      </p:sp>
      <p:cxnSp>
        <p:nvCxnSpPr>
          <p:cNvPr id="15" name="Автофигура 13"/>
          <p:cNvCxnSpPr>
            <a:cxnSpLocks noChangeShapeType="1"/>
          </p:cNvCxnSpPr>
          <p:nvPr/>
        </p:nvCxnSpPr>
        <p:spPr bwMode="auto">
          <a:xfrm rot="5400000">
            <a:off x="784995" y="3571877"/>
            <a:ext cx="3286939" cy="793"/>
          </a:xfrm>
          <a:prstGeom prst="straightConnector1">
            <a:avLst/>
          </a:prstGeom>
          <a:noFill/>
          <a:ln w="57150">
            <a:solidFill>
              <a:srgbClr val="D15941"/>
            </a:solidFill>
            <a:round/>
            <a:headEnd/>
            <a:tailEnd type="triangle" w="med" len="med"/>
          </a:ln>
          <a:effectLst/>
        </p:spPr>
      </p:cxnSp>
      <p:cxnSp>
        <p:nvCxnSpPr>
          <p:cNvPr id="20" name="Автофигура 13"/>
          <p:cNvCxnSpPr>
            <a:cxnSpLocks noChangeShapeType="1"/>
          </p:cNvCxnSpPr>
          <p:nvPr/>
        </p:nvCxnSpPr>
        <p:spPr bwMode="auto">
          <a:xfrm rot="5400000">
            <a:off x="965175" y="2749545"/>
            <a:ext cx="1643074" cy="1588"/>
          </a:xfrm>
          <a:prstGeom prst="straightConnector1">
            <a:avLst/>
          </a:prstGeom>
          <a:noFill/>
          <a:ln w="57150">
            <a:solidFill>
              <a:srgbClr val="D15941"/>
            </a:solidFill>
            <a:round/>
            <a:headEnd/>
            <a:tailEnd type="triangle" w="med" len="med"/>
          </a:ln>
          <a:effectLst/>
        </p:spPr>
      </p:cxnSp>
      <p:cxnSp>
        <p:nvCxnSpPr>
          <p:cNvPr id="26" name="Автофигура 13"/>
          <p:cNvCxnSpPr>
            <a:cxnSpLocks noChangeShapeType="1"/>
          </p:cNvCxnSpPr>
          <p:nvPr/>
        </p:nvCxnSpPr>
        <p:spPr bwMode="auto">
          <a:xfrm rot="5400000">
            <a:off x="2226440" y="2774164"/>
            <a:ext cx="1857389" cy="23789"/>
          </a:xfrm>
          <a:prstGeom prst="straightConnector1">
            <a:avLst/>
          </a:prstGeom>
          <a:noFill/>
          <a:ln w="57150">
            <a:solidFill>
              <a:srgbClr val="D15941"/>
            </a:solidFill>
            <a:round/>
            <a:headEnd/>
            <a:tailEnd type="triangle" w="med" len="med"/>
          </a:ln>
          <a:effectLst/>
        </p:spPr>
      </p:cxnSp>
      <p:cxnSp>
        <p:nvCxnSpPr>
          <p:cNvPr id="29" name="Автофигура 13"/>
          <p:cNvCxnSpPr>
            <a:cxnSpLocks noChangeShapeType="1"/>
          </p:cNvCxnSpPr>
          <p:nvPr/>
        </p:nvCxnSpPr>
        <p:spPr bwMode="auto">
          <a:xfrm rot="5400000">
            <a:off x="3893339" y="2035959"/>
            <a:ext cx="214314" cy="1588"/>
          </a:xfrm>
          <a:prstGeom prst="straightConnector1">
            <a:avLst/>
          </a:prstGeom>
          <a:noFill/>
          <a:ln w="57150">
            <a:solidFill>
              <a:srgbClr val="D15941"/>
            </a:solidFill>
            <a:round/>
            <a:headEnd/>
            <a:tailEnd type="triangle" w="med" len="med"/>
          </a:ln>
          <a:effectLst/>
        </p:spPr>
      </p:cxnSp>
      <p:cxnSp>
        <p:nvCxnSpPr>
          <p:cNvPr id="33" name="Автофигура 13"/>
          <p:cNvCxnSpPr>
            <a:cxnSpLocks noChangeShapeType="1"/>
          </p:cNvCxnSpPr>
          <p:nvPr/>
        </p:nvCxnSpPr>
        <p:spPr bwMode="auto">
          <a:xfrm rot="10800000" flipV="1">
            <a:off x="1357290" y="1785926"/>
            <a:ext cx="357190" cy="285750"/>
          </a:xfrm>
          <a:prstGeom prst="straightConnector1">
            <a:avLst/>
          </a:prstGeom>
          <a:noFill/>
          <a:ln w="57150">
            <a:solidFill>
              <a:srgbClr val="D15941"/>
            </a:solidFill>
            <a:round/>
            <a:headEnd/>
            <a:tailEnd type="triangle" w="med" len="med"/>
          </a:ln>
          <a:effectLst/>
        </p:spPr>
      </p:cxn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Автофигура 13"/>
          <p:cNvSpPr>
            <a:spLocks noGrp="1" noChangeArrowheads="1"/>
          </p:cNvSpPr>
          <p:nvPr>
            <p:ph type="title"/>
          </p:nvPr>
        </p:nvSpPr>
        <p:spPr bwMode="auto">
          <a:prstGeom prst="horizontalScroll">
            <a:avLst>
              <a:gd name="adj" fmla="val 12500"/>
            </a:avLst>
          </a:prstGeom>
          <a:ln>
            <a:headEnd/>
            <a:tailEnd/>
          </a:ln>
        </p:spPr>
        <p:style>
          <a:lnRef idx="1">
            <a:schemeClr val="accent6"/>
          </a:lnRef>
          <a:fillRef idx="3">
            <a:schemeClr val="accent6"/>
          </a:fillRef>
          <a:effectRef idx="2">
            <a:schemeClr val="accent6"/>
          </a:effectRef>
          <a:fontRef idx="minor">
            <a:schemeClr val="lt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2400" i="1" dirty="0">
                <a:ln/>
                <a:solidFill>
                  <a:schemeClr val="accent3"/>
                </a:solidFill>
                <a:effectLst>
                  <a:glow rad="63500">
                    <a:schemeClr val="accent3">
                      <a:satMod val="175000"/>
                      <a:alpha val="40000"/>
                    </a:schemeClr>
                  </a:glow>
                </a:effectLst>
                <a:latin typeface="Georgia" pitchFamily="18" charset="0"/>
              </a:rPr>
              <a:t>Условия возникновения</a:t>
            </a:r>
          </a:p>
          <a:p>
            <a:pPr algn="ctr"/>
            <a:r>
              <a:rPr lang="ru-RU" sz="2400" i="1" dirty="0">
                <a:ln/>
                <a:solidFill>
                  <a:schemeClr val="accent3"/>
                </a:solidFill>
                <a:effectLst>
                  <a:glow rad="63500">
                    <a:schemeClr val="accent3">
                      <a:satMod val="175000"/>
                      <a:alpha val="40000"/>
                    </a:schemeClr>
                  </a:glow>
                </a:effectLst>
                <a:latin typeface="Georgia" pitchFamily="18" charset="0"/>
              </a:rPr>
              <a:t>пожара</a:t>
            </a:r>
          </a:p>
        </p:txBody>
      </p:sp>
      <p:sp>
        <p:nvSpPr>
          <p:cNvPr id="8" name="Прямоуг. 14"/>
          <p:cNvSpPr>
            <a:spLocks noGrp="1" noChangeArrowheads="1"/>
          </p:cNvSpPr>
          <p:nvPr>
            <p:ph idx="1"/>
          </p:nvPr>
        </p:nvSpPr>
        <p:spPr bwMode="auto">
          <a:xfrm>
            <a:off x="2285984" y="4786322"/>
            <a:ext cx="4114800" cy="1828800"/>
          </a:xfrm>
          <a:prstGeom prst="rect">
            <a:avLst/>
          </a:prstGeom>
          <a:ln>
            <a:headEnd/>
            <a:tailEn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0">
            <a:schemeClr val="accent6"/>
          </a:lnRef>
          <a:fillRef idx="3">
            <a:schemeClr val="accent6"/>
          </a:fillRef>
          <a:effectRef idx="3">
            <a:schemeClr val="accent6"/>
          </a:effectRef>
          <a:fontRef idx="minor">
            <a:schemeClr val="lt1"/>
          </a:fontRef>
        </p:style>
        <p:txBody>
          <a:bodyPr wrap="none" anchor="ctr">
            <a:normAutofit fontScale="25000" lnSpcReduction="2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defRPr/>
            </a:pPr>
            <a:endParaRPr lang="ru-RU" sz="2500" b="1" dirty="0" smtClean="0">
              <a:ln/>
              <a:solidFill>
                <a:schemeClr val="accent3"/>
              </a:solidFill>
              <a:latin typeface="Arial" pitchFamily="34" charset="0"/>
            </a:endParaRPr>
          </a:p>
          <a:p>
            <a:pPr>
              <a:buNone/>
              <a:defRPr/>
            </a:pPr>
            <a:endParaRPr lang="ru-RU" sz="2500" b="1" dirty="0" smtClean="0">
              <a:ln/>
              <a:solidFill>
                <a:schemeClr val="accent3"/>
              </a:solidFill>
              <a:latin typeface="Arial" pitchFamily="34" charset="0"/>
            </a:endParaRPr>
          </a:p>
          <a:p>
            <a:pPr>
              <a:buNone/>
              <a:defRPr/>
            </a:pPr>
            <a:endParaRPr lang="ru-RU" sz="2500" b="1" dirty="0" smtClean="0">
              <a:ln/>
              <a:solidFill>
                <a:schemeClr val="accent3"/>
              </a:solidFill>
              <a:latin typeface="Arial" pitchFamily="34" charset="0"/>
            </a:endParaRPr>
          </a:p>
          <a:p>
            <a:pPr>
              <a:buNone/>
              <a:defRPr/>
            </a:pPr>
            <a:endParaRPr lang="ru-RU" sz="6400" b="1" dirty="0" smtClean="0">
              <a:ln/>
              <a:solidFill>
                <a:schemeClr val="accent3"/>
              </a:solidFill>
              <a:latin typeface="Arial" pitchFamily="34" charset="0"/>
            </a:endParaRPr>
          </a:p>
          <a:p>
            <a:pPr algn="ctr">
              <a:buNone/>
              <a:defRPr/>
            </a:pPr>
            <a:r>
              <a:rPr lang="ru-RU" sz="6400" b="1" dirty="0" smtClean="0">
                <a:solidFill>
                  <a:srgbClr val="000000"/>
                </a:solidFill>
                <a:latin typeface="Arial" pitchFamily="34" charset="0"/>
              </a:rPr>
              <a:t>Источник воспламенения –</a:t>
            </a:r>
          </a:p>
          <a:p>
            <a:pPr algn="ctr">
              <a:buNone/>
              <a:defRPr/>
            </a:pPr>
            <a:r>
              <a:rPr lang="ru-RU" sz="6400" b="1" dirty="0" smtClean="0">
                <a:solidFill>
                  <a:srgbClr val="000000"/>
                </a:solidFill>
                <a:latin typeface="Arial" pitchFamily="34" charset="0"/>
              </a:rPr>
              <a:t>всякий тепловой импульс,</a:t>
            </a:r>
          </a:p>
          <a:p>
            <a:pPr algn="ctr">
              <a:buNone/>
              <a:defRPr/>
            </a:pPr>
            <a:r>
              <a:rPr lang="ru-RU" sz="6400" b="1" dirty="0" smtClean="0">
                <a:solidFill>
                  <a:srgbClr val="000000"/>
                </a:solidFill>
                <a:latin typeface="Arial" pitchFamily="34" charset="0"/>
              </a:rPr>
              <a:t>имеющий температуру и </a:t>
            </a:r>
          </a:p>
          <a:p>
            <a:pPr algn="ctr">
              <a:buNone/>
              <a:defRPr/>
            </a:pPr>
            <a:r>
              <a:rPr lang="ru-RU" sz="6400" b="1" dirty="0" smtClean="0">
                <a:solidFill>
                  <a:srgbClr val="000000"/>
                </a:solidFill>
                <a:latin typeface="Arial" pitchFamily="34" charset="0"/>
              </a:rPr>
              <a:t>запас тепла, достаточные</a:t>
            </a:r>
          </a:p>
          <a:p>
            <a:pPr algn="ctr">
              <a:buNone/>
              <a:defRPr/>
            </a:pPr>
            <a:r>
              <a:rPr lang="ru-RU" sz="6400" b="1" dirty="0" smtClean="0">
                <a:solidFill>
                  <a:srgbClr val="000000"/>
                </a:solidFill>
                <a:latin typeface="Arial" pitchFamily="34" charset="0"/>
              </a:rPr>
              <a:t>для нагревания вещества</a:t>
            </a:r>
          </a:p>
          <a:p>
            <a:pPr algn="ctr">
              <a:buNone/>
              <a:defRPr/>
            </a:pPr>
            <a:r>
              <a:rPr lang="ru-RU" sz="6400" b="1" dirty="0" smtClean="0">
                <a:solidFill>
                  <a:srgbClr val="000000"/>
                </a:solidFill>
                <a:latin typeface="Arial" pitchFamily="34" charset="0"/>
              </a:rPr>
              <a:t>до возникновения горения.</a:t>
            </a:r>
          </a:p>
          <a:p>
            <a:pPr>
              <a:buNone/>
              <a:defRPr/>
            </a:pPr>
            <a:endParaRPr lang="ru-RU" sz="8600" b="1" dirty="0">
              <a:ln/>
              <a:solidFill>
                <a:schemeClr val="accent3"/>
              </a:solidFill>
              <a:latin typeface="Arial" pitchFamily="34" charset="0"/>
            </a:endParaRPr>
          </a:p>
        </p:txBody>
      </p:sp>
      <p:sp>
        <p:nvSpPr>
          <p:cNvPr id="10" name="Автофигура 5"/>
          <p:cNvSpPr>
            <a:spLocks noChangeArrowheads="1"/>
          </p:cNvSpPr>
          <p:nvPr/>
        </p:nvSpPr>
        <p:spPr bwMode="auto">
          <a:xfrm>
            <a:off x="3786182" y="1571612"/>
            <a:ext cx="1143000" cy="785818"/>
          </a:xfrm>
          <a:prstGeom prst="octagon">
            <a:avLst>
              <a:gd name="adj" fmla="val 29287"/>
            </a:avLst>
          </a:prstGeom>
          <a:gradFill rotWithShape="1">
            <a:gsLst>
              <a:gs pos="0">
                <a:schemeClr val="tx1"/>
              </a:gs>
              <a:gs pos="100000">
                <a:schemeClr val="tx1">
                  <a:gamma/>
                  <a:shade val="46275"/>
                  <a:invGamma/>
                </a:schemeClr>
              </a:gs>
            </a:gsLst>
            <a:path path="rect">
              <a:fillToRect t="100000" r="100000"/>
            </a:path>
          </a:gradFill>
          <a:ln w="2857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xmlns:mc="http://schemas.openxmlformats.org/markup-compatibility/2006" val="808080" mc:Ignorable=""/>
                  </a:outerShdw>
                </a:effectLst>
              </a14:hiddenEffects>
            </a:ext>
          </a:extLst>
        </p:spPr>
        <p:txBody>
          <a:bodyPr/>
          <a:lstStyle/>
          <a:p>
            <a:pPr algn="ctr">
              <a:defRPr/>
            </a:pPr>
            <a:r>
              <a:rPr lang="ru-RU" sz="1200" b="1" dirty="0">
                <a:solidFill>
                  <a:srgbClr val="FFFF00"/>
                </a:solidFill>
                <a:latin typeface="Times New Roman" pitchFamily="18" charset="0"/>
              </a:rPr>
              <a:t>Горючее</a:t>
            </a:r>
          </a:p>
          <a:p>
            <a:pPr algn="ctr">
              <a:defRPr/>
            </a:pPr>
            <a:r>
              <a:rPr lang="ru-RU" sz="1200" b="1" dirty="0">
                <a:solidFill>
                  <a:srgbClr val="FFFF00"/>
                </a:solidFill>
                <a:latin typeface="Times New Roman" pitchFamily="18" charset="0"/>
              </a:rPr>
              <a:t>вещество</a:t>
            </a:r>
            <a:endParaRPr lang="ru-RU" dirty="0">
              <a:solidFill>
                <a:srgbClr val="FFFF00"/>
              </a:solidFill>
              <a:latin typeface="Arial" pitchFamily="34" charset="0"/>
            </a:endParaRPr>
          </a:p>
        </p:txBody>
      </p:sp>
      <p:sp>
        <p:nvSpPr>
          <p:cNvPr id="11" name="Автофигура 6"/>
          <p:cNvSpPr>
            <a:spLocks noChangeArrowheads="1"/>
          </p:cNvSpPr>
          <p:nvPr/>
        </p:nvSpPr>
        <p:spPr bwMode="auto">
          <a:xfrm>
            <a:off x="1500166" y="3214686"/>
            <a:ext cx="1500198" cy="714380"/>
          </a:xfrm>
          <a:prstGeom prst="octagon">
            <a:avLst>
              <a:gd name="adj" fmla="val 29287"/>
            </a:avLst>
          </a:prstGeom>
          <a:gradFill rotWithShape="1">
            <a:gsLst>
              <a:gs pos="0">
                <a:schemeClr val="tx1"/>
              </a:gs>
              <a:gs pos="100000">
                <a:schemeClr val="tx1">
                  <a:gamma/>
                  <a:shade val="46275"/>
                  <a:invGamma/>
                </a:schemeClr>
              </a:gs>
            </a:gsLst>
            <a:path path="rect">
              <a:fillToRect t="100000" r="100000"/>
            </a:path>
          </a:gradFill>
          <a:ln w="2857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xmlns:mc="http://schemas.openxmlformats.org/markup-compatibility/2006" val="808080" mc:Ignorable=""/>
                  </a:outerShdw>
                </a:effectLst>
              </a14:hiddenEffects>
            </a:ext>
          </a:extLst>
        </p:spPr>
        <p:txBody>
          <a:bodyPr anchor="ctr"/>
          <a:lstStyle/>
          <a:p>
            <a:pPr algn="ctr">
              <a:defRPr/>
            </a:pPr>
            <a:r>
              <a:rPr lang="ru-RU" sz="1200" b="1" dirty="0">
                <a:solidFill>
                  <a:srgbClr val="FFFF00"/>
                </a:solidFill>
                <a:latin typeface="Times New Roman" pitchFamily="18" charset="0"/>
              </a:rPr>
              <a:t>Источник </a:t>
            </a:r>
            <a:r>
              <a:rPr lang="ru-RU" sz="1200" b="1" dirty="0" smtClean="0">
                <a:solidFill>
                  <a:srgbClr val="FFFF00"/>
                </a:solidFill>
                <a:latin typeface="Times New Roman" pitchFamily="18" charset="0"/>
              </a:rPr>
              <a:t>воспламенения</a:t>
            </a:r>
            <a:endParaRPr lang="ru-RU" dirty="0">
              <a:solidFill>
                <a:srgbClr val="FFFF00"/>
              </a:solidFill>
              <a:latin typeface="Arial" pitchFamily="34" charset="0"/>
            </a:endParaRPr>
          </a:p>
        </p:txBody>
      </p:sp>
      <p:sp>
        <p:nvSpPr>
          <p:cNvPr id="12" name="Автофигура 7"/>
          <p:cNvSpPr>
            <a:spLocks noChangeArrowheads="1"/>
          </p:cNvSpPr>
          <p:nvPr/>
        </p:nvSpPr>
        <p:spPr bwMode="auto">
          <a:xfrm>
            <a:off x="5572132" y="3214686"/>
            <a:ext cx="1295400" cy="577850"/>
          </a:xfrm>
          <a:prstGeom prst="octagon">
            <a:avLst>
              <a:gd name="adj" fmla="val 29287"/>
            </a:avLst>
          </a:prstGeom>
          <a:gradFill rotWithShape="1">
            <a:gsLst>
              <a:gs pos="0">
                <a:schemeClr val="tx1"/>
              </a:gs>
              <a:gs pos="100000">
                <a:schemeClr val="tx1">
                  <a:gamma/>
                  <a:shade val="46275"/>
                  <a:invGamma/>
                </a:schemeClr>
              </a:gs>
            </a:gsLst>
            <a:path path="rect">
              <a:fillToRect t="100000" r="100000"/>
            </a:path>
          </a:gradFill>
          <a:ln w="2857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xmlns:mc="http://schemas.openxmlformats.org/markup-compatibility/2006" val="808080" mc:Ignorable=""/>
                  </a:outerShdw>
                </a:effectLst>
              </a14:hiddenEffects>
            </a:ext>
          </a:extLst>
        </p:spPr>
        <p:txBody>
          <a:bodyPr/>
          <a:lstStyle/>
          <a:p>
            <a:pPr algn="ctr">
              <a:defRPr/>
            </a:pPr>
            <a:r>
              <a:rPr lang="ru-RU" sz="1200" b="1" dirty="0">
                <a:solidFill>
                  <a:srgbClr val="FFFF00"/>
                </a:solidFill>
                <a:latin typeface="Times New Roman" pitchFamily="18" charset="0"/>
              </a:rPr>
              <a:t>Окислитель</a:t>
            </a:r>
            <a:endParaRPr lang="ru-RU" sz="1200" dirty="0">
              <a:solidFill>
                <a:srgbClr val="FFFF00"/>
              </a:solidFill>
              <a:latin typeface="Arial" pitchFamily="34" charset="0"/>
            </a:endParaRPr>
          </a:p>
        </p:txBody>
      </p:sp>
      <p:pic>
        <p:nvPicPr>
          <p:cNvPr id="13" name="Рисунок 8"/>
          <p:cNvPicPr>
            <a:picLocks noChangeAspect="1" noChangeArrowheads="1"/>
          </p:cNvPicPr>
          <p:nvPr/>
        </p:nvPicPr>
        <p:blipFill>
          <a:blip r:embed="rId2" cstate="print"/>
          <a:srcRect/>
          <a:stretch>
            <a:fillRect/>
          </a:stretch>
        </p:blipFill>
        <p:spPr bwMode="auto">
          <a:xfrm>
            <a:off x="3786182" y="2500306"/>
            <a:ext cx="1081087" cy="1025525"/>
          </a:xfrm>
          <a:prstGeom prst="rect">
            <a:avLst/>
          </a:prstGeom>
          <a:ln>
            <a:noFill/>
          </a:ln>
          <a:effectLst>
            <a:softEdge rad="112500"/>
          </a:effectLst>
        </p:spPr>
      </p:pic>
      <p:cxnSp>
        <p:nvCxnSpPr>
          <p:cNvPr id="31" name="Прямая соединительная линия 30"/>
          <p:cNvCxnSpPr/>
          <p:nvPr/>
        </p:nvCxnSpPr>
        <p:spPr>
          <a:xfrm rot="5400000">
            <a:off x="3393273" y="3536157"/>
            <a:ext cx="714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5400000">
            <a:off x="2857488" y="2285992"/>
            <a:ext cx="1143008" cy="1000132"/>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Прямая соединительная линия 37"/>
          <p:cNvCxnSpPr/>
          <p:nvPr/>
        </p:nvCxnSpPr>
        <p:spPr>
          <a:xfrm flipV="1">
            <a:off x="3000364" y="3500438"/>
            <a:ext cx="2571768" cy="71438"/>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Прямая соединительная линия 39"/>
          <p:cNvCxnSpPr/>
          <p:nvPr/>
        </p:nvCxnSpPr>
        <p:spPr>
          <a:xfrm rot="16200000" flipH="1">
            <a:off x="4893471" y="2035959"/>
            <a:ext cx="1214446" cy="114300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cstate="print"/>
          <a:srcRect/>
          <a:stretch>
            <a:fillRect/>
          </a:stretch>
        </p:blipFill>
        <p:spPr bwMode="auto">
          <a:xfrm>
            <a:off x="5357818" y="1357298"/>
            <a:ext cx="3357578" cy="3357578"/>
          </a:xfrm>
          <a:prstGeom prst="rect">
            <a:avLst/>
          </a:prstGeom>
          <a:ln>
            <a:noFill/>
          </a:ln>
          <a:effectLst>
            <a:softEdge rad="112500"/>
          </a:effectLst>
        </p:spPr>
      </p:pic>
      <p:sp>
        <p:nvSpPr>
          <p:cNvPr id="24" name="Прямоугольник 23"/>
          <p:cNvSpPr/>
          <p:nvPr/>
        </p:nvSpPr>
        <p:spPr>
          <a:xfrm>
            <a:off x="357158" y="285728"/>
            <a:ext cx="8072494" cy="120032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3600" b="1" i="1" dirty="0" smtClean="0">
                <a:ln/>
                <a:solidFill>
                  <a:schemeClr val="accent3"/>
                </a:solidFill>
                <a:latin typeface="Georgia" pitchFamily="18" charset="0"/>
              </a:rPr>
              <a:t>Пожар в Курском государственном цирке.</a:t>
            </a:r>
            <a:endParaRPr lang="ru-RU" sz="3600" b="1" dirty="0">
              <a:ln/>
              <a:solidFill>
                <a:schemeClr val="accent3"/>
              </a:solidFill>
            </a:endParaRPr>
          </a:p>
        </p:txBody>
      </p:sp>
      <p:sp>
        <p:nvSpPr>
          <p:cNvPr id="4" name="TextBox 3"/>
          <p:cNvSpPr txBox="1"/>
          <p:nvPr/>
        </p:nvSpPr>
        <p:spPr>
          <a:xfrm>
            <a:off x="0" y="1785926"/>
            <a:ext cx="4857784" cy="5262979"/>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ru-RU" sz="1600" b="1" dirty="0" smtClean="0">
                <a:ln w="50800"/>
                <a:solidFill>
                  <a:schemeClr val="bg1">
                    <a:shade val="50000"/>
                  </a:schemeClr>
                </a:solidFill>
              </a:rPr>
              <a:t>В декабре 1996 года цирк отмечал 25-летие.Еще не успели поделиться своими впечатлениями детишки, как вдруг страшная трагедия разыгралась на арене. Произошел пожар. По словам пожарных, тревожный сигнал поступил с опоздание по меньшей мере на 20 минут. Когда примчались пожарные, огонь буйствовал повсюду. До обрушения кровли оставалось минут десять. Добрался дым до жилого корпуса. Там со своими семьями  ютились артисты.  36 человек, и 7 детишек. Взрослые быстренько вывели ребят ,а потом стали выносить свои скромные пожитки. Семеро сотрудников цирка были доставлены в областную больницу с разной степенью отравления продуктами горения.</a:t>
            </a:r>
          </a:p>
          <a:p>
            <a:r>
              <a:rPr lang="ru-RU" sz="1600" b="1" dirty="0" smtClean="0">
                <a:ln w="50800"/>
                <a:solidFill>
                  <a:schemeClr val="bg1">
                    <a:shade val="50000"/>
                  </a:schemeClr>
                </a:solidFill>
              </a:rPr>
              <a:t>Причиной явился не только угарный газ, но и другие вещества, образов. в результате одновременного горения самых различных материалов.</a:t>
            </a:r>
          </a:p>
          <a:p>
            <a:r>
              <a:rPr lang="ru-RU" sz="1600" b="1" dirty="0" smtClean="0">
                <a:ln w="50800"/>
                <a:solidFill>
                  <a:schemeClr val="bg1">
                    <a:shade val="50000"/>
                  </a:schemeClr>
                </a:solidFill>
              </a:rPr>
              <a:t>При пожаре погибла 39-летняя буфетчица.</a:t>
            </a:r>
          </a:p>
          <a:p>
            <a:endParaRPr lang="ru-RU" sz="1600" b="1" dirty="0">
              <a:ln w="50800"/>
              <a:solidFill>
                <a:schemeClr val="bg1">
                  <a:shade val="50000"/>
                </a:schemeClr>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dirty="0" smtClean="0">
                <a:ln/>
                <a:solidFill>
                  <a:schemeClr val="accent3"/>
                </a:solidFill>
                <a:effectLst>
                  <a:glow rad="101600">
                    <a:schemeClr val="accent3">
                      <a:satMod val="175000"/>
                      <a:alpha val="40000"/>
                    </a:schemeClr>
                  </a:glow>
                </a:effectLst>
              </a:rPr>
              <a:t>Воздействия на человека.</a:t>
            </a:r>
            <a:endParaRPr lang="ru-RU" dirty="0">
              <a:ln/>
              <a:solidFill>
                <a:schemeClr val="accent3"/>
              </a:solidFill>
              <a:effectLst>
                <a:glow rad="101600">
                  <a:schemeClr val="accent3">
                    <a:satMod val="175000"/>
                    <a:alpha val="40000"/>
                  </a:schemeClr>
                </a:glow>
              </a:effectLst>
            </a:endParaRPr>
          </a:p>
        </p:txBody>
      </p:sp>
      <p:sp>
        <p:nvSpPr>
          <p:cNvPr id="3" name="Содержимое 2"/>
          <p:cNvSpPr>
            <a:spLocks noGrp="1"/>
          </p:cNvSpPr>
          <p:nvPr>
            <p:ph idx="1"/>
          </p:nvPr>
        </p:nvSpPr>
        <p:spPr/>
        <p:txBody>
          <a:bodyPr>
            <a:normAutofit/>
          </a:bodyPr>
          <a:lstStyle/>
          <a:p>
            <a:endParaRPr lang="ru-RU" b="1" dirty="0" smtClean="0">
              <a:solidFill>
                <a:schemeClr val="bg1"/>
              </a:solidFill>
            </a:endParaRPr>
          </a:p>
          <a:p>
            <a:pPr>
              <a:lnSpc>
                <a:spcPct val="80000"/>
              </a:lnSpc>
              <a:buNone/>
            </a:pPr>
            <a:r>
              <a:rPr lang="ru-RU" sz="2000" b="1" dirty="0" smtClean="0">
                <a:solidFill>
                  <a:schemeClr val="bg1"/>
                </a:solidFill>
              </a:rPr>
              <a:t>Открытый огонь воздействует редко. Наибольшую опасность представляет тепловое излучение</a:t>
            </a:r>
          </a:p>
          <a:p>
            <a:pPr>
              <a:lnSpc>
                <a:spcPct val="80000"/>
              </a:lnSpc>
            </a:pPr>
            <a:r>
              <a:rPr lang="ru-RU" sz="2000" dirty="0" smtClean="0">
                <a:solidFill>
                  <a:schemeClr val="bg1"/>
                </a:solidFill>
                <a:latin typeface="Corbel" pitchFamily="34" charset="0"/>
              </a:rPr>
              <a:t>вдыхание нагретого воздуха приводит к поражению верхних дыхательных путей, удушью и смерти;</a:t>
            </a:r>
          </a:p>
          <a:p>
            <a:pPr>
              <a:lnSpc>
                <a:spcPct val="80000"/>
              </a:lnSpc>
            </a:pPr>
            <a:r>
              <a:rPr lang="ru-RU" sz="2000" dirty="0" smtClean="0">
                <a:solidFill>
                  <a:schemeClr val="bg1"/>
                </a:solidFill>
                <a:latin typeface="Corbel" pitchFamily="34" charset="0"/>
              </a:rPr>
              <a:t>нагретый воздух при температуре свыше 100 С приводит к потере сознания и гибели уже через несколько минут;</a:t>
            </a:r>
          </a:p>
          <a:p>
            <a:pPr>
              <a:lnSpc>
                <a:spcPct val="80000"/>
              </a:lnSpc>
            </a:pPr>
            <a:r>
              <a:rPr lang="ru-RU" sz="2000" dirty="0" smtClean="0">
                <a:solidFill>
                  <a:schemeClr val="bg1"/>
                </a:solidFill>
                <a:latin typeface="Corbel" pitchFamily="34" charset="0"/>
              </a:rPr>
              <a:t>ожоги кожи – при площади ожогов кожи человека 30 % и более  - возникает опасность смерти.</a:t>
            </a:r>
          </a:p>
          <a:p>
            <a:pPr>
              <a:lnSpc>
                <a:spcPct val="80000"/>
              </a:lnSpc>
              <a:buNone/>
            </a:pPr>
            <a:r>
              <a:rPr lang="ru-RU" sz="2000" b="1" dirty="0" smtClean="0">
                <a:solidFill>
                  <a:schemeClr val="bg1"/>
                </a:solidFill>
              </a:rPr>
              <a:t>Токсичные продукты горения:</a:t>
            </a:r>
          </a:p>
          <a:p>
            <a:pPr>
              <a:lnSpc>
                <a:spcPct val="80000"/>
              </a:lnSpc>
            </a:pPr>
            <a:r>
              <a:rPr lang="ru-RU" sz="2000" dirty="0" smtClean="0">
                <a:solidFill>
                  <a:schemeClr val="bg1"/>
                </a:solidFill>
                <a:latin typeface="Corbel" pitchFamily="34" charset="0"/>
              </a:rPr>
              <a:t>оксид углерода – вступает в реакцию с гемоглобином крови человека в 200-300 раз быстрее, чем кислород и наступает кислородное голодание – оцепенение, апатия, равнодушие к происходящему, депрессия, головокружение, нарушение координации движений, остановка дыхания – смерть;</a:t>
            </a:r>
          </a:p>
          <a:p>
            <a:endParaRPr lang="ru-RU"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dirty="0" smtClean="0">
                <a:ln/>
                <a:solidFill>
                  <a:schemeClr val="accent3"/>
                </a:solidFill>
                <a:effectLst>
                  <a:glow rad="101600">
                    <a:schemeClr val="accent3">
                      <a:satMod val="175000"/>
                      <a:alpha val="40000"/>
                    </a:schemeClr>
                  </a:glow>
                </a:effectLst>
              </a:rPr>
              <a:t>Что делать при пожаре в здании.</a:t>
            </a:r>
            <a:endParaRPr lang="ru-RU" dirty="0">
              <a:ln/>
              <a:solidFill>
                <a:schemeClr val="accent3"/>
              </a:solidFill>
              <a:effectLst>
                <a:glow rad="101600">
                  <a:schemeClr val="accent3">
                    <a:satMod val="175000"/>
                    <a:alpha val="40000"/>
                  </a:schemeClr>
                </a:glow>
              </a:effectLst>
            </a:endParaRPr>
          </a:p>
        </p:txBody>
      </p:sp>
      <p:graphicFrame>
        <p:nvGraphicFramePr>
          <p:cNvPr id="4098" name="Объект 2"/>
          <p:cNvGraphicFramePr>
            <a:graphicFrameLocks noGrp="1" noChangeAspect="1"/>
          </p:cNvGraphicFramePr>
          <p:nvPr>
            <p:ph idx="1"/>
          </p:nvPr>
        </p:nvGraphicFramePr>
        <p:xfrm>
          <a:off x="5500694" y="1214422"/>
          <a:ext cx="2928958" cy="4786346"/>
        </p:xfrm>
        <a:graphic>
          <a:graphicData uri="http://schemas.openxmlformats.org/presentationml/2006/ole">
            <p:oleObj spid="_x0000_s4098" r:id="rId3" imgW="3848100" imgH="5478463" progId="">
              <p:embed/>
            </p:oleObj>
          </a:graphicData>
        </a:graphic>
      </p:graphicFrame>
      <p:sp>
        <p:nvSpPr>
          <p:cNvPr id="7" name="Прямоугольник 6"/>
          <p:cNvSpPr/>
          <p:nvPr/>
        </p:nvSpPr>
        <p:spPr>
          <a:xfrm>
            <a:off x="285720" y="1285860"/>
            <a:ext cx="5643602" cy="4801314"/>
          </a:xfrm>
          <a:prstGeom prst="rect">
            <a:avLst/>
          </a:prstGeom>
        </p:spPr>
        <p:txBody>
          <a:bodyPr wrap="square">
            <a:spAutoFit/>
          </a:bodyPr>
          <a:lstStyle/>
          <a:p>
            <a:pPr marL="533400" indent="-533400"/>
            <a:r>
              <a:rPr lang="ru-RU" b="1" dirty="0" smtClean="0">
                <a:solidFill>
                  <a:schemeClr val="bg1"/>
                </a:solidFill>
              </a:rPr>
              <a:t>1. При возникновении пожара:</a:t>
            </a:r>
          </a:p>
          <a:p>
            <a:pPr marL="533400" indent="-533400">
              <a:buFont typeface="Wingdings" pitchFamily="2" charset="2"/>
              <a:buChar char="ü"/>
            </a:pPr>
            <a:r>
              <a:rPr lang="ru-RU" dirty="0" smtClean="0">
                <a:solidFill>
                  <a:schemeClr val="bg1"/>
                </a:solidFill>
              </a:rPr>
              <a:t>Оцените обстановку</a:t>
            </a:r>
            <a:r>
              <a:rPr lang="ru-RU" dirty="0">
                <a:solidFill>
                  <a:schemeClr val="bg1"/>
                </a:solidFill>
              </a:rPr>
              <a:t>, убедитесь в наличии </a:t>
            </a:r>
            <a:r>
              <a:rPr lang="ru-RU" dirty="0" smtClean="0">
                <a:solidFill>
                  <a:schemeClr val="bg1"/>
                </a:solidFill>
              </a:rPr>
              <a:t>опасности, определите, откуда она исходит</a:t>
            </a:r>
            <a:endParaRPr lang="ru-RU" dirty="0">
              <a:solidFill>
                <a:schemeClr val="bg1"/>
              </a:solidFill>
            </a:endParaRPr>
          </a:p>
          <a:p>
            <a:pPr marL="533400" indent="-533400">
              <a:buFont typeface="Wingdings" pitchFamily="2" charset="2"/>
              <a:buChar char="ü"/>
            </a:pPr>
            <a:r>
              <a:rPr lang="ru-RU" dirty="0" smtClean="0">
                <a:solidFill>
                  <a:schemeClr val="bg1"/>
                </a:solidFill>
              </a:rPr>
              <a:t>Сообщите </a:t>
            </a:r>
            <a:r>
              <a:rPr lang="ru-RU" dirty="0">
                <a:solidFill>
                  <a:schemeClr val="bg1"/>
                </a:solidFill>
              </a:rPr>
              <a:t>в пожарную охрану</a:t>
            </a:r>
          </a:p>
          <a:p>
            <a:pPr marL="533400" indent="-533400">
              <a:buFont typeface="Wingdings" pitchFamily="2" charset="2"/>
              <a:buChar char="ü"/>
            </a:pPr>
            <a:r>
              <a:rPr lang="ru-RU" dirty="0">
                <a:solidFill>
                  <a:schemeClr val="bg1"/>
                </a:solidFill>
              </a:rPr>
              <a:t>Идите в сторону, противоположную пожару</a:t>
            </a:r>
          </a:p>
          <a:p>
            <a:pPr marL="533400" indent="-533400">
              <a:buFont typeface="Wingdings" pitchFamily="2" charset="2"/>
              <a:buChar char="ü"/>
            </a:pPr>
            <a:r>
              <a:rPr lang="ru-RU" dirty="0">
                <a:solidFill>
                  <a:schemeClr val="bg1"/>
                </a:solidFill>
              </a:rPr>
              <a:t>Двигайтесь в сторону не задымлённой лестничной клетки или выходу</a:t>
            </a:r>
          </a:p>
          <a:p>
            <a:pPr marL="533400" indent="-533400"/>
            <a:r>
              <a:rPr lang="ru-RU" b="1" dirty="0" smtClean="0">
                <a:solidFill>
                  <a:schemeClr val="bg1"/>
                </a:solidFill>
              </a:rPr>
              <a:t>2. Решив спасаться через задымлённый коридор:</a:t>
            </a:r>
          </a:p>
          <a:p>
            <a:pPr marL="533400" indent="-533400">
              <a:buFont typeface="Wingdings" pitchFamily="2" charset="2"/>
              <a:buChar char="ü"/>
            </a:pPr>
            <a:r>
              <a:rPr lang="ru-RU" dirty="0" smtClean="0">
                <a:solidFill>
                  <a:schemeClr val="bg1"/>
                </a:solidFill>
              </a:rPr>
              <a:t>При движении накройтесь мокрой плотной тканью</a:t>
            </a:r>
            <a:endParaRPr lang="ru-RU" dirty="0">
              <a:solidFill>
                <a:schemeClr val="bg1"/>
              </a:solidFill>
            </a:endParaRPr>
          </a:p>
          <a:p>
            <a:pPr marL="533400" indent="-533400">
              <a:buFont typeface="Wingdings" pitchFamily="2" charset="2"/>
              <a:buChar char="ü"/>
            </a:pPr>
            <a:r>
              <a:rPr lang="ru-RU" dirty="0">
                <a:solidFill>
                  <a:schemeClr val="bg1"/>
                </a:solidFill>
              </a:rPr>
              <a:t>Дышите через носовой платок, одежду</a:t>
            </a:r>
          </a:p>
          <a:p>
            <a:pPr marL="533400" indent="-533400">
              <a:buFont typeface="Wingdings" pitchFamily="2" charset="2"/>
              <a:buChar char="ü"/>
            </a:pPr>
            <a:r>
              <a:rPr lang="ru-RU" dirty="0">
                <a:solidFill>
                  <a:schemeClr val="bg1"/>
                </a:solidFill>
              </a:rPr>
              <a:t>Двигайтесь к выходу пригнувшись или ползком</a:t>
            </a:r>
          </a:p>
          <a:p>
            <a:pPr marL="533400" indent="-533400">
              <a:buFont typeface="Wingdings" pitchFamily="2" charset="2"/>
              <a:buChar char="ü"/>
            </a:pPr>
            <a:r>
              <a:rPr lang="ru-RU" dirty="0">
                <a:solidFill>
                  <a:schemeClr val="bg1"/>
                </a:solidFill>
              </a:rPr>
              <a:t>При движении держитесь за стены</a:t>
            </a:r>
          </a:p>
          <a:p>
            <a:pPr marL="533400" indent="-533400"/>
            <a:r>
              <a:rPr lang="ru-RU" b="1" dirty="0" smtClean="0">
                <a:solidFill>
                  <a:schemeClr val="bg1"/>
                </a:solidFill>
              </a:rPr>
              <a:t>3. На вас надвигается огненный вал:</a:t>
            </a:r>
          </a:p>
          <a:p>
            <a:pPr marL="533400" indent="-533400">
              <a:buFont typeface="Wingdings" pitchFamily="2" charset="2"/>
              <a:buChar char="ü"/>
            </a:pPr>
            <a:r>
              <a:rPr lang="ru-RU" dirty="0">
                <a:solidFill>
                  <a:schemeClr val="bg1"/>
                </a:solidFill>
              </a:rPr>
              <a:t>Не мешкая, падайте</a:t>
            </a:r>
          </a:p>
          <a:p>
            <a:pPr marL="533400" indent="-533400">
              <a:buFont typeface="Wingdings" pitchFamily="2" charset="2"/>
              <a:buChar char="ü"/>
            </a:pPr>
            <a:r>
              <a:rPr lang="ru-RU" dirty="0">
                <a:solidFill>
                  <a:schemeClr val="bg1"/>
                </a:solidFill>
              </a:rPr>
              <a:t>Закройте голову тканью, одеждой</a:t>
            </a:r>
          </a:p>
          <a:p>
            <a:pPr marL="533400" indent="-533400">
              <a:buFont typeface="Wingdings" pitchFamily="2" charset="2"/>
              <a:buChar char="ü"/>
            </a:pPr>
            <a:r>
              <a:rPr lang="ru-RU" dirty="0">
                <a:solidFill>
                  <a:schemeClr val="bg1"/>
                </a:solidFill>
              </a:rPr>
              <a:t>Не дышите</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i="1" dirty="0" smtClean="0">
                <a:ln/>
                <a:solidFill>
                  <a:schemeClr val="accent3"/>
                </a:solidFill>
                <a:effectLst>
                  <a:glow rad="101600">
                    <a:schemeClr val="accent3">
                      <a:satMod val="175000"/>
                      <a:alpha val="40000"/>
                    </a:schemeClr>
                  </a:glow>
                </a:effectLst>
                <a:latin typeface="Georgia" pitchFamily="18" charset="0"/>
              </a:rPr>
              <a:t>Что не следует делать при пожаре в здании.</a:t>
            </a:r>
            <a:endParaRPr lang="ru-RU" i="1" dirty="0">
              <a:ln/>
              <a:solidFill>
                <a:schemeClr val="accent3"/>
              </a:solidFill>
              <a:effectLst>
                <a:glow rad="101600">
                  <a:schemeClr val="accent3">
                    <a:satMod val="175000"/>
                    <a:alpha val="40000"/>
                  </a:schemeClr>
                </a:glow>
              </a:effectLst>
              <a:latin typeface="Georgia" pitchFamily="18" charset="0"/>
            </a:endParaRPr>
          </a:p>
        </p:txBody>
      </p:sp>
      <p:sp>
        <p:nvSpPr>
          <p:cNvPr id="3" name="Содержимое 2"/>
          <p:cNvSpPr>
            <a:spLocks noGrp="1"/>
          </p:cNvSpPr>
          <p:nvPr>
            <p:ph idx="1"/>
          </p:nvPr>
        </p:nvSpPr>
        <p:spPr>
          <a:xfrm>
            <a:off x="2643174" y="1600200"/>
            <a:ext cx="6043626" cy="4972072"/>
          </a:xfrm>
        </p:spPr>
        <p:txBody>
          <a:bodyPr>
            <a:normAutofit lnSpcReduction="10000"/>
          </a:bodyPr>
          <a:lstStyle/>
          <a:p>
            <a:pPr>
              <a:lnSpc>
                <a:spcPct val="80000"/>
              </a:lnSpc>
              <a:buFont typeface="Wingdings" pitchFamily="2" charset="2"/>
              <a:buChar char="ü"/>
            </a:pPr>
            <a:r>
              <a:rPr lang="ru-RU" dirty="0" smtClean="0">
                <a:solidFill>
                  <a:schemeClr val="bg1"/>
                </a:solidFill>
              </a:rPr>
              <a:t>Тушить огонь до прибытия пожарных</a:t>
            </a:r>
          </a:p>
          <a:p>
            <a:pPr>
              <a:lnSpc>
                <a:spcPct val="80000"/>
              </a:lnSpc>
              <a:buFont typeface="Wingdings" pitchFamily="2" charset="2"/>
              <a:buChar char="ü"/>
            </a:pPr>
            <a:r>
              <a:rPr lang="ru-RU" dirty="0" smtClean="0">
                <a:solidFill>
                  <a:schemeClr val="bg1"/>
                </a:solidFill>
              </a:rPr>
              <a:t>Пытаться выйти через задымлённую лестницу</a:t>
            </a:r>
          </a:p>
          <a:p>
            <a:pPr>
              <a:lnSpc>
                <a:spcPct val="80000"/>
              </a:lnSpc>
              <a:buFont typeface="Wingdings" pitchFamily="2" charset="2"/>
              <a:buChar char="ü"/>
            </a:pPr>
            <a:r>
              <a:rPr lang="ru-RU" dirty="0" smtClean="0">
                <a:solidFill>
                  <a:schemeClr val="bg1"/>
                </a:solidFill>
              </a:rPr>
              <a:t>Пользоваться лифтом</a:t>
            </a:r>
          </a:p>
          <a:p>
            <a:pPr>
              <a:lnSpc>
                <a:spcPct val="80000"/>
              </a:lnSpc>
              <a:buFont typeface="Wingdings" pitchFamily="2" charset="2"/>
              <a:buChar char="ü"/>
            </a:pPr>
            <a:r>
              <a:rPr lang="ru-RU" dirty="0" smtClean="0">
                <a:solidFill>
                  <a:schemeClr val="bg1"/>
                </a:solidFill>
              </a:rPr>
              <a:t>Спускаться по водосточным трубам, простыням, верёвкам</a:t>
            </a:r>
          </a:p>
          <a:p>
            <a:pPr>
              <a:lnSpc>
                <a:spcPct val="80000"/>
              </a:lnSpc>
              <a:buFont typeface="Wingdings" pitchFamily="2" charset="2"/>
              <a:buChar char="ü"/>
            </a:pPr>
            <a:r>
              <a:rPr lang="ru-RU" dirty="0" smtClean="0">
                <a:solidFill>
                  <a:schemeClr val="bg1"/>
                </a:solidFill>
              </a:rPr>
              <a:t>Открывать окна и двери (это увеличит приток кислорода)</a:t>
            </a:r>
          </a:p>
          <a:p>
            <a:pPr>
              <a:lnSpc>
                <a:spcPct val="80000"/>
              </a:lnSpc>
              <a:buFont typeface="Wingdings" pitchFamily="2" charset="2"/>
              <a:buChar char="ü"/>
            </a:pPr>
            <a:r>
              <a:rPr lang="ru-RU" dirty="0" smtClean="0">
                <a:solidFill>
                  <a:schemeClr val="bg1"/>
                </a:solidFill>
              </a:rPr>
              <a:t>Выпрыгивать из окон верхних этажей</a:t>
            </a:r>
          </a:p>
          <a:p>
            <a:pPr>
              <a:lnSpc>
                <a:spcPct val="80000"/>
              </a:lnSpc>
              <a:buFont typeface="Wingdings" pitchFamily="2" charset="2"/>
              <a:buChar char="ü"/>
            </a:pPr>
            <a:r>
              <a:rPr lang="ru-RU" dirty="0" smtClean="0">
                <a:solidFill>
                  <a:schemeClr val="bg1"/>
                </a:solidFill>
              </a:rPr>
              <a:t>Тушить водой электрические приборы</a:t>
            </a:r>
          </a:p>
          <a:p>
            <a:endParaRPr lang="ru-RU" dirty="0"/>
          </a:p>
        </p:txBody>
      </p:sp>
      <p:graphicFrame>
        <p:nvGraphicFramePr>
          <p:cNvPr id="5122" name="Объект 4"/>
          <p:cNvGraphicFramePr>
            <a:graphicFrameLocks noGrp="1" noChangeAspect="1"/>
          </p:cNvGraphicFramePr>
          <p:nvPr/>
        </p:nvGraphicFramePr>
        <p:xfrm>
          <a:off x="357158" y="1857364"/>
          <a:ext cx="2457451" cy="4143404"/>
        </p:xfrm>
        <a:graphic>
          <a:graphicData uri="http://schemas.openxmlformats.org/presentationml/2006/ole">
            <p:oleObj spid="_x0000_s5122" r:id="rId3" imgW="2033588" imgH="3390900" progId="">
              <p:embed/>
            </p:oleObj>
          </a:graphicData>
        </a:graphic>
      </p:graphicFrame>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TotalTime>
  <Words>527</Words>
  <Application>Microsoft Office PowerPoint</Application>
  <PresentationFormat>Экран (4:3)</PresentationFormat>
  <Paragraphs>73</Paragraphs>
  <Slides>10</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10</vt:i4>
      </vt:variant>
    </vt:vector>
  </HeadingPairs>
  <TitlesOfParts>
    <vt:vector size="11" baseType="lpstr">
      <vt:lpstr>Апекс</vt:lpstr>
      <vt:lpstr>Опасность пожара в быту и на производстве.</vt:lpstr>
      <vt:lpstr>Пожар.</vt:lpstr>
      <vt:lpstr>Причины возникновения пожаров. </vt:lpstr>
      <vt:lpstr>Слайд 4</vt:lpstr>
      <vt:lpstr>Условия возникновения пожара</vt:lpstr>
      <vt:lpstr>Слайд 6</vt:lpstr>
      <vt:lpstr>Воздействия на человека.</vt:lpstr>
      <vt:lpstr>Что делать при пожаре в здании.</vt:lpstr>
      <vt:lpstr>Что не следует делать при пожаре в здании.</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Опасность пожара в быту и на производстве.</dc:title>
  <dc:creator>Admin</dc:creator>
  <cp:lastModifiedBy>NickOn</cp:lastModifiedBy>
  <cp:revision>37</cp:revision>
  <dcterms:created xsi:type="dcterms:W3CDTF">2011-03-03T14:01:05Z</dcterms:created>
  <dcterms:modified xsi:type="dcterms:W3CDTF">2013-01-17T16:44:53Z</dcterms:modified>
</cp:coreProperties>
</file>